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333" r:id="rId2"/>
    <p:sldId id="334" r:id="rId3"/>
    <p:sldId id="336" r:id="rId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97" autoAdjust="0"/>
    <p:restoredTop sz="94660"/>
  </p:normalViewPr>
  <p:slideViewPr>
    <p:cSldViewPr snapToGrid="0">
      <p:cViewPr varScale="1">
        <p:scale>
          <a:sx n="152" d="100"/>
          <a:sy n="152" d="100"/>
        </p:scale>
        <p:origin x="424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A5703D-A7B5-41D4-B4A7-DA8199C42D37}" type="datetimeFigureOut">
              <a:rPr lang="en-GB" smtClean="0"/>
              <a:t>10/06/2025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C78474-B973-4B74-94BF-7037E453C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C176B4-2F3E-4542-A88B-B482618D0CAA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9704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BB910C-BAEB-4C9B-378A-E4773E2761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7E7F7433-BD93-98D2-1FF6-01B4C40E12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CECDD1BC-4647-4B67-74C3-8F3AA87108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C272400-639E-BE2C-04C0-22A4AEB2DF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C176B4-2F3E-4542-A88B-B482618D0CAA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72606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3D8C23-8255-D2F5-BC90-07A3A0976E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5BD770BC-115D-99E6-CCE1-F4E4562DE6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E97CEFE9-FD6D-AB1B-8392-143B6BA1AE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04FA9EE-344B-343F-8645-CF2022A6D3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C176B4-2F3E-4542-A88B-B482618D0CAA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308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17990-4A40-FC79-6E74-3BA62730AE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FCFFB1-AB7C-8A40-03CB-6F3647B4EC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C6CAC8-7FED-CC3D-4635-27156DE2D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DB196-CA82-4396-B724-9C807490FEED}" type="datetimeFigureOut">
              <a:rPr lang="en-GB" smtClean="0"/>
              <a:t>10/06/2025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714410-6A05-A2F1-5942-1D8F6BD55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175CFB-D6F1-9B96-0ABE-400E78004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37D12-CC03-4B86-AF07-D6111B9004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8701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DA5A3-7450-99BF-D2EE-D487D6822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41227B-02CA-152C-8BF8-98EC5E9FE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77C979-2449-F5EB-2522-86DF0F6AB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DB196-CA82-4396-B724-9C807490FEED}" type="datetimeFigureOut">
              <a:rPr lang="en-GB" smtClean="0"/>
              <a:t>10/06/2025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148643-4708-4A16-D4E6-8DD6FE313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7629E9-3049-B37D-DCEB-8BB4249B7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37D12-CC03-4B86-AF07-D6111B9004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3464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37B1E0-562B-4C96-239B-CEADD7C08C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26115B-F6C4-3F6A-99F0-B4AD8D9184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8D94CB-A2FB-E61A-165A-2E38AC716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DB196-CA82-4396-B724-9C807490FEED}" type="datetimeFigureOut">
              <a:rPr lang="en-GB" smtClean="0"/>
              <a:t>10/06/2025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F03E97-F7EE-27B8-2F6C-5244A9F25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A443BD-2238-DD1F-8EA1-DC791D003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37D12-CC03-4B86-AF07-D6111B9004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5780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+ pho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16">
            <a:extLst>
              <a:ext uri="{FF2B5EF4-FFF2-40B4-BE49-F238E27FC236}">
                <a16:creationId xmlns:a16="http://schemas.microsoft.com/office/drawing/2014/main" id="{57FEFDB0-1EE2-20D4-A4CC-EC57C244BBB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753119" y="0"/>
            <a:ext cx="4438881" cy="6858000"/>
          </a:xfrm>
          <a:solidFill>
            <a:schemeClr val="bg1"/>
          </a:solidFill>
          <a:ln>
            <a:noFill/>
          </a:ln>
        </p:spPr>
        <p:txBody>
          <a:bodyPr lIns="360000" tIns="0" rIns="360000" bIns="1080000" anchor="ctr" anchorCtr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en-GB" sz="1200" i="1" kern="1200" noProof="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/>
              <a:t>Click the icon below </a:t>
            </a:r>
            <a:br>
              <a:rPr lang="en-GB"/>
            </a:br>
            <a:r>
              <a:rPr lang="en-GB"/>
              <a:t>to add an image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B184817-515D-4870-8CED-0DECE6FF2FC8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720001" y="1773238"/>
            <a:ext cx="6715094" cy="4032250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/>
              <a:t>Bullet</a:t>
            </a:r>
          </a:p>
          <a:p>
            <a:pPr lvl="1"/>
            <a:r>
              <a:rPr lang="en-GB" noProof="0"/>
              <a:t>Sub-bullet #1</a:t>
            </a:r>
          </a:p>
          <a:p>
            <a:pPr lvl="2"/>
            <a:r>
              <a:rPr lang="en-GB" noProof="0"/>
              <a:t>Sub-bullet #2</a:t>
            </a:r>
          </a:p>
          <a:p>
            <a:pPr lvl="3"/>
            <a:r>
              <a:rPr lang="en-GB" noProof="0"/>
              <a:t>Text</a:t>
            </a:r>
          </a:p>
          <a:p>
            <a:pPr lvl="4"/>
            <a:r>
              <a:rPr lang="en-GB" noProof="0"/>
              <a:t>Subtitle #1</a:t>
            </a:r>
          </a:p>
          <a:p>
            <a:pPr lvl="5"/>
            <a:r>
              <a:rPr lang="en-GB" noProof="0"/>
              <a:t>Alt. subtitle #2</a:t>
            </a:r>
          </a:p>
          <a:p>
            <a:pPr lvl="6"/>
            <a:r>
              <a:rPr lang="en-GB" noProof="0"/>
              <a:t>Numbers</a:t>
            </a:r>
          </a:p>
          <a:p>
            <a:pPr lvl="7"/>
            <a:r>
              <a:rPr lang="en-GB" noProof="0"/>
              <a:t>ABC</a:t>
            </a:r>
          </a:p>
          <a:p>
            <a:pPr lvl="8"/>
            <a:r>
              <a:rPr lang="en-GB" noProof="0"/>
              <a:t>Source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A9D5A26-B4B5-47D7-AE48-D5B9A7EF7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A864317-6C6E-4970-8602-A0B2E6A8B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E939907-F15D-4115-88E8-76C634F9F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B5DC5B-6873-43DB-ADC7-B15ACCE0DFD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Titel 12">
            <a:extLst>
              <a:ext uri="{FF2B5EF4-FFF2-40B4-BE49-F238E27FC236}">
                <a16:creationId xmlns:a16="http://schemas.microsoft.com/office/drawing/2014/main" id="{E541B53C-EDA7-4445-8B1E-7C9991C20F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1" y="719999"/>
            <a:ext cx="6715093" cy="800825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/>
              <a:t>Place a title here</a:t>
            </a:r>
            <a:br>
              <a:rPr lang="en-GB" noProof="0"/>
            </a:br>
            <a:r>
              <a:rPr lang="en-GB" noProof="0"/>
              <a:t>max 2 rows</a:t>
            </a:r>
            <a:endParaRPr lang="en-GB"/>
          </a:p>
        </p:txBody>
      </p:sp>
      <p:sp>
        <p:nvSpPr>
          <p:cNvPr id="17" name="Tijdelijke aanduiding voor tekst 8">
            <a:extLst>
              <a:ext uri="{FF2B5EF4-FFF2-40B4-BE49-F238E27FC236}">
                <a16:creationId xmlns:a16="http://schemas.microsoft.com/office/drawing/2014/main" id="{5E82B55E-6DDF-130A-81C2-29A585C5BDA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138" y="322475"/>
            <a:ext cx="991792" cy="261725"/>
          </a:xfrm>
          <a:solidFill>
            <a:schemeClr val="accent3"/>
          </a:solidFill>
        </p:spPr>
        <p:txBody>
          <a:bodyPr wrap="none" lIns="72000" tIns="72000" rIns="72000" bIns="36000" anchor="b">
            <a:spAutoFit/>
          </a:bodyPr>
          <a:lstStyle>
            <a:lvl1pPr marL="0" indent="0">
              <a:buFont typeface="Arial" panose="020B0604020202020204" pitchFamily="34" charset="0"/>
              <a:buNone/>
              <a:defRPr sz="11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Theme name</a:t>
            </a:r>
          </a:p>
        </p:txBody>
      </p:sp>
      <p:sp>
        <p:nvSpPr>
          <p:cNvPr id="18" name="Tijdelijke aanduiding voor tekst 8">
            <a:extLst>
              <a:ext uri="{FF2B5EF4-FFF2-40B4-BE49-F238E27FC236}">
                <a16:creationId xmlns:a16="http://schemas.microsoft.com/office/drawing/2014/main" id="{D0D44FF9-D9C7-414F-2C62-6B5BA917EDF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843087" y="333375"/>
            <a:ext cx="9628187" cy="250825"/>
          </a:xfrm>
          <a:noFill/>
        </p:spPr>
        <p:txBody>
          <a:bodyPr wrap="none" lIns="0" tIns="72000" rIns="0" bIns="36000" anchor="b">
            <a:noAutofit/>
          </a:bodyPr>
          <a:lstStyle>
            <a:lvl1pPr marL="0" indent="0">
              <a:buFont typeface="Arial" panose="020B0604020202020204" pitchFamily="34" charset="0"/>
              <a:buNone/>
              <a:defRPr sz="11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Place text here</a:t>
            </a:r>
          </a:p>
        </p:txBody>
      </p:sp>
      <p:sp>
        <p:nvSpPr>
          <p:cNvPr id="8" name="Tijdelijke aanduiding voor tekst 14">
            <a:extLst>
              <a:ext uri="{FF2B5EF4-FFF2-40B4-BE49-F238E27FC236}">
                <a16:creationId xmlns:a16="http://schemas.microsoft.com/office/drawing/2014/main" id="{2187C2F9-B729-8935-DBB4-5B2301FCFD4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55535" y="6336593"/>
            <a:ext cx="4015740" cy="162631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644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958">
          <p15:clr>
            <a:srgbClr val="5ACBF0"/>
          </p15:clr>
        </p15:guide>
        <p15:guide id="3" orient="horz" pos="1117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3381B-1336-EDC0-CA36-295B6F1C5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F8EBF-31C8-77E3-8CE6-2F9C9E095D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219F62-FCAA-7F40-F7DB-4CB9B03C8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DB196-CA82-4396-B724-9C807490FEED}" type="datetimeFigureOut">
              <a:rPr lang="en-GB" smtClean="0"/>
              <a:t>10/06/2025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CC58C5-695F-A1C2-3ED2-61618DFF2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A4EEB-DAD0-0EC9-4C19-4F514A4B0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37D12-CC03-4B86-AF07-D6111B9004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1203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D1817-0352-40C7-8C36-07591F8E4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239FC6-A839-94E3-2C12-4C6074EE69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0DB15C-4E55-023C-2556-3DF06DE35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DB196-CA82-4396-B724-9C807490FEED}" type="datetimeFigureOut">
              <a:rPr lang="en-GB" smtClean="0"/>
              <a:t>10/06/2025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F86B64-0CCA-7672-BE27-858C77B9C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199B07-01C4-BC89-5CA5-F78F29DCB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37D12-CC03-4B86-AF07-D6111B9004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9740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12EAE-3A00-4573-7EC3-EF477DCA6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77915C-8F07-6C99-C343-9099F3D7B7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C70167-B962-C3FE-A599-FE08E2A67E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6395F8-E62A-6B90-EE3B-403A2B2A1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DB196-CA82-4396-B724-9C807490FEED}" type="datetimeFigureOut">
              <a:rPr lang="en-GB" smtClean="0"/>
              <a:t>10/06/2025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A26E90-DA65-5365-24A1-3C24F2A7D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233C72-D24E-6D54-A680-D1C9355C9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37D12-CC03-4B86-AF07-D6111B9004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1131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B9861-E683-2AF4-D877-63E125249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75988C-8023-66D7-0B4B-D48E74A197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A1FA94-11FE-E588-99E4-6B0C96F3C0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F43CFB-1106-7D8B-E6F3-257AF4BEB9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C72A78-133F-41A8-E4F4-C62BBC8D59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BD9BED-1B90-B37D-78D8-2514B4E5E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DB196-CA82-4396-B724-9C807490FEED}" type="datetimeFigureOut">
              <a:rPr lang="en-GB" smtClean="0"/>
              <a:t>10/06/2025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F86EED-4B89-FD4A-E100-0FE120DFC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0643BB-92A3-A4F4-E2D5-F5E4019DA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37D12-CC03-4B86-AF07-D6111B9004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7836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C8D9A-3EEA-4454-749A-A8AAFC658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F0CAE7-7200-1B19-C165-D04CE0EA5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DB196-CA82-4396-B724-9C807490FEED}" type="datetimeFigureOut">
              <a:rPr lang="en-GB" smtClean="0"/>
              <a:t>10/06/2025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3430AC-F16B-A044-A248-8354938F6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20E2E5-1736-8BE4-1E99-358D89FFB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37D12-CC03-4B86-AF07-D6111B9004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7452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D853EA-5EC8-0405-E243-3FAE430D0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DB196-CA82-4396-B724-9C807490FEED}" type="datetimeFigureOut">
              <a:rPr lang="en-GB" smtClean="0"/>
              <a:t>10/06/2025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C4931D-FAD2-9E36-4CEF-F345A6203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073185-050E-D85A-5FC8-B2790A2BC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37D12-CC03-4B86-AF07-D6111B9004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1117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0CD90-079C-A1E0-09CF-17C6CB9A5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95D736-655D-4EE0-1214-968948F4BF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4F4FD9-D786-5F88-5C46-FEF5F9B2FA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4029A3-DFF6-0F4F-D318-EC57D7BC2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DB196-CA82-4396-B724-9C807490FEED}" type="datetimeFigureOut">
              <a:rPr lang="en-GB" smtClean="0"/>
              <a:t>10/06/2025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A5C2BC-426F-1D43-B65C-BEFA7A42F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56FCB2-703D-B585-9A49-A182FDC69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37D12-CC03-4B86-AF07-D6111B9004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4498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CF24C-34A3-9184-16DF-5DFA696DF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962A2F-A31A-EE84-CA2F-966661A61B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772DC2-A900-6F29-9B95-E830C2C0B4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618D4D-9C71-2D71-5DAC-D635BE5C1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DB196-CA82-4396-B724-9C807490FEED}" type="datetimeFigureOut">
              <a:rPr lang="en-GB" smtClean="0"/>
              <a:t>10/06/2025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3DBF23-A46D-9A09-9976-A3D9DD75E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8F66F5-5D7A-7881-FAE9-FA160B24F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37D12-CC03-4B86-AF07-D6111B9004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4723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22C3EC-11E8-CC41-8DC9-19828ADA4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719570-4743-E211-D37E-2A1AD2F498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88C175-5C73-F86C-6A99-86C64A4FFE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4EDB196-CA82-4396-B724-9C807490FEED}" type="datetimeFigureOut">
              <a:rPr lang="en-GB" smtClean="0"/>
              <a:t>10/06/2025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F68826-CA13-881F-7BD4-81A76D832E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92076F-DE42-03BD-B4A7-21F271CAF3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D937D12-CC03-4B86-AF07-D6111B9004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1838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Schoenen op de trap">
            <a:extLst>
              <a:ext uri="{FF2B5EF4-FFF2-40B4-BE49-F238E27FC236}">
                <a16:creationId xmlns:a16="http://schemas.microsoft.com/office/drawing/2014/main" id="{92049F1C-F7E5-1EAE-ECCA-1DF3A35E98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53119" y="10"/>
            <a:ext cx="4438881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Vertical Text Placeholder 2">
            <a:extLst>
              <a:ext uri="{FF2B5EF4-FFF2-40B4-BE49-F238E27FC236}">
                <a16:creationId xmlns:a16="http://schemas.microsoft.com/office/drawing/2014/main" id="{A8AC64A9-0338-6CCD-4F90-24B9C14FAC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20001" y="1773238"/>
            <a:ext cx="6715094" cy="4032250"/>
          </a:xfrm>
        </p:spPr>
        <p:txBody>
          <a:bodyPr>
            <a:normAutofit lnSpcReduction="10000"/>
          </a:bodyPr>
          <a:lstStyle/>
          <a:p>
            <a:r>
              <a:rPr lang="en-US"/>
              <a:t>De </a:t>
            </a:r>
            <a:r>
              <a:rPr lang="nl-NL"/>
              <a:t>trap nemen bespaart elektriciteit omdat jij calorieën verbrandt </a:t>
            </a:r>
            <a:endParaRPr lang="nl-NL">
              <a:sym typeface="Wingdings" panose="05000000000000000000" pitchFamily="2" charset="2"/>
            </a:endParaRPr>
          </a:p>
          <a:p>
            <a:endParaRPr lang="nl-NL">
              <a:sym typeface="Wingdings" panose="05000000000000000000" pitchFamily="2" charset="2"/>
            </a:endParaRPr>
          </a:p>
          <a:p>
            <a:pPr lvl="1"/>
            <a:r>
              <a:rPr lang="nl-NL">
                <a:sym typeface="Wingdings" panose="05000000000000000000" pitchFamily="2" charset="2"/>
              </a:rPr>
              <a:t>Je kan ook een deel van de verdiepingen met de trap gaan</a:t>
            </a:r>
          </a:p>
          <a:p>
            <a:pPr lvl="1"/>
            <a:endParaRPr lang="nl-NL">
              <a:sym typeface="Wingdings" panose="05000000000000000000" pitchFamily="2" charset="2"/>
            </a:endParaRPr>
          </a:p>
          <a:p>
            <a:pPr lvl="1"/>
            <a:r>
              <a:rPr lang="nl-NL">
                <a:sym typeface="Wingdings" panose="05000000000000000000" pitchFamily="2" charset="2"/>
              </a:rPr>
              <a:t>Neem een collega mee, neem samen de trap dat is gezellig</a:t>
            </a:r>
          </a:p>
          <a:p>
            <a:pPr lvl="1"/>
            <a:endParaRPr lang="nl-NL">
              <a:sym typeface="Wingdings" panose="05000000000000000000" pitchFamily="2" charset="2"/>
            </a:endParaRPr>
          </a:p>
          <a:p>
            <a:pPr lvl="1"/>
            <a:r>
              <a:rPr lang="nl-NL">
                <a:sym typeface="Wingdings" panose="05000000000000000000" pitchFamily="2" charset="2"/>
              </a:rPr>
              <a:t>Raak je buiten adem? Dat is juist goed, dat betekent dat je bloed stroomt</a:t>
            </a:r>
            <a:endParaRPr lang="nl-NL"/>
          </a:p>
        </p:txBody>
      </p:sp>
      <p:sp>
        <p:nvSpPr>
          <p:cNvPr id="20" name="Title 3">
            <a:extLst>
              <a:ext uri="{FF2B5EF4-FFF2-40B4-BE49-F238E27FC236}">
                <a16:creationId xmlns:a16="http://schemas.microsoft.com/office/drawing/2014/main" id="{64D3BB10-1879-8660-8C35-C17F79496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1" y="719999"/>
            <a:ext cx="6950041" cy="800825"/>
          </a:xfrm>
        </p:spPr>
        <p:txBody>
          <a:bodyPr>
            <a:normAutofit fontScale="90000"/>
          </a:bodyPr>
          <a:lstStyle/>
          <a:p>
            <a:r>
              <a:rPr lang="en-US"/>
              <a:t>Pak </a:t>
            </a:r>
            <a:r>
              <a:rPr lang="en-US" err="1"/>
              <a:t>jij</a:t>
            </a:r>
            <a:r>
              <a:rPr lang="en-US"/>
              <a:t> de trap in </a:t>
            </a:r>
            <a:r>
              <a:rPr lang="en-US" err="1"/>
              <a:t>plaats</a:t>
            </a:r>
            <a:r>
              <a:rPr lang="en-US"/>
              <a:t> van de lift?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53F2415A-5615-91B5-6029-B98B38A9190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9138" y="322475"/>
            <a:ext cx="991792" cy="261725"/>
          </a:xfrm>
        </p:spPr>
        <p:txBody>
          <a:bodyPr wrap="none" anchor="b">
            <a:normAutofit/>
          </a:bodyPr>
          <a:lstStyle/>
          <a:p>
            <a:r>
              <a:rPr lang="en-GB" sz="1100" err="1"/>
              <a:t>Goed</a:t>
            </a:r>
            <a:r>
              <a:rPr lang="en-GB" sz="1100"/>
              <a:t> </a:t>
            </a:r>
            <a:r>
              <a:rPr lang="en-GB" sz="1100" err="1"/>
              <a:t>bezig</a:t>
            </a:r>
            <a:r>
              <a:rPr lang="en-GB" sz="1100"/>
              <a:t>!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212D4F4B-E913-B5E2-B7C7-C5C12ACCDD4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843087" y="333375"/>
            <a:ext cx="9628187" cy="250825"/>
          </a:xfrm>
        </p:spPr>
        <p:txBody>
          <a:bodyPr wrap="none" anchor="b">
            <a:normAutofit/>
          </a:bodyPr>
          <a:lstStyle/>
          <a:p>
            <a:r>
              <a:rPr lang="en-GB" sz="1000"/>
              <a:t>Meer </a:t>
            </a:r>
            <a:r>
              <a:rPr lang="en-GB" sz="1000" err="1"/>
              <a:t>bewegen</a:t>
            </a:r>
            <a:r>
              <a:rPr lang="en-GB" sz="1000"/>
              <a:t> en minder </a:t>
            </a:r>
            <a:r>
              <a:rPr lang="en-GB" sz="1000" err="1"/>
              <a:t>zitten</a:t>
            </a:r>
            <a:r>
              <a:rPr lang="en-GB" sz="1000"/>
              <a:t> op het </a:t>
            </a:r>
            <a:r>
              <a:rPr lang="en-GB" sz="1000" err="1"/>
              <a:t>werk</a:t>
            </a:r>
            <a:endParaRPr lang="en-GB" sz="1000"/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182CA2D9-B7F3-FD28-8DB8-6AE6A67DAD5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455535" y="6336593"/>
            <a:ext cx="4015740" cy="1626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D47082E1-AF7E-30EF-A7CA-5FE3E848A360}"/>
              </a:ext>
            </a:extLst>
          </p:cNvPr>
          <p:cNvSpPr txBox="1"/>
          <p:nvPr/>
        </p:nvSpPr>
        <p:spPr>
          <a:xfrm>
            <a:off x="549321" y="5422193"/>
            <a:ext cx="1647967" cy="9144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b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00030A"/>
                </a:solidFill>
                <a:effectLst/>
                <a:uLnTx/>
                <a:uFillTx/>
                <a:latin typeface="FS Me Pro"/>
                <a:ea typeface="+mn-ea"/>
                <a:cs typeface="+mn-cs"/>
              </a:rPr>
            </a:b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srgbClr val="00030A"/>
                </a:solidFill>
                <a:effectLst/>
                <a:uLnTx/>
                <a:uFillTx/>
                <a:latin typeface="FS Me Pro"/>
                <a:ea typeface="+mn-ea"/>
                <a:cs typeface="+mn-cs"/>
              </a:rPr>
              <a:t>Plaats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00030A"/>
                </a:solidFill>
                <a:effectLst/>
                <a:uLnTx/>
                <a:uFillTx/>
                <a:latin typeface="FS Me Pro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srgbClr val="00030A"/>
                </a:solidFill>
                <a:effectLst/>
                <a:uLnTx/>
                <a:uFillTx/>
                <a:latin typeface="FS Me Pro"/>
                <a:ea typeface="+mn-ea"/>
                <a:cs typeface="+mn-cs"/>
              </a:rPr>
              <a:t>hier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00030A"/>
                </a:solidFill>
                <a:effectLst/>
                <a:uLnTx/>
                <a:uFillTx/>
                <a:latin typeface="FS Me Pro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srgbClr val="00030A"/>
                </a:solidFill>
                <a:effectLst/>
                <a:uLnTx/>
                <a:uFillTx/>
                <a:latin typeface="FS Me Pro"/>
                <a:ea typeface="+mn-ea"/>
                <a:cs typeface="+mn-cs"/>
              </a:rPr>
              <a:t>uw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00030A"/>
                </a:solidFill>
                <a:effectLst/>
                <a:uLnTx/>
                <a:uFillTx/>
                <a:latin typeface="FS Me Pro"/>
                <a:ea typeface="+mn-ea"/>
                <a:cs typeface="+mn-cs"/>
              </a:rPr>
              <a:t> eigen logo</a:t>
            </a:r>
          </a:p>
        </p:txBody>
      </p:sp>
      <p:pic>
        <p:nvPicPr>
          <p:cNvPr id="6" name="Graphic 5" descr="Vallende ster met effen opvulling">
            <a:extLst>
              <a:ext uri="{FF2B5EF4-FFF2-40B4-BE49-F238E27FC236}">
                <a16:creationId xmlns:a16="http://schemas.microsoft.com/office/drawing/2014/main" id="{299BE160-A5AC-8A49-0C94-429E87A8C4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8047" y="1682839"/>
            <a:ext cx="575882" cy="575882"/>
          </a:xfrm>
          <a:prstGeom prst="rect">
            <a:avLst/>
          </a:prstGeom>
        </p:spPr>
      </p:pic>
      <p:pic>
        <p:nvPicPr>
          <p:cNvPr id="7" name="Graphic 6" descr="Vallende ster met effen opvulling">
            <a:extLst>
              <a:ext uri="{FF2B5EF4-FFF2-40B4-BE49-F238E27FC236}">
                <a16:creationId xmlns:a16="http://schemas.microsoft.com/office/drawing/2014/main" id="{859B7486-1538-7438-EEB4-CA64A759F0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0447" y="2489835"/>
            <a:ext cx="575882" cy="575882"/>
          </a:xfrm>
          <a:prstGeom prst="rect">
            <a:avLst/>
          </a:prstGeom>
        </p:spPr>
      </p:pic>
      <p:pic>
        <p:nvPicPr>
          <p:cNvPr id="8" name="Graphic 7" descr="Vallende ster met effen opvulling">
            <a:extLst>
              <a:ext uri="{FF2B5EF4-FFF2-40B4-BE49-F238E27FC236}">
                <a16:creationId xmlns:a16="http://schemas.microsoft.com/office/drawing/2014/main" id="{A70B3884-13AC-EE14-AF13-D981628053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0447" y="3161774"/>
            <a:ext cx="575882" cy="575882"/>
          </a:xfrm>
          <a:prstGeom prst="rect">
            <a:avLst/>
          </a:prstGeom>
        </p:spPr>
      </p:pic>
      <p:pic>
        <p:nvPicPr>
          <p:cNvPr id="9" name="Graphic 8" descr="Vallende ster met effen opvulling">
            <a:extLst>
              <a:ext uri="{FF2B5EF4-FFF2-40B4-BE49-F238E27FC236}">
                <a16:creationId xmlns:a16="http://schemas.microsoft.com/office/drawing/2014/main" id="{D1163285-E7DD-F8E4-9AC4-AB695C422B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0447" y="3956014"/>
            <a:ext cx="575882" cy="57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877529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65C739-E598-D6E5-A981-455F7FE4BD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Tijdelijke aanduiding voor afbeelding 9" descr="Bellende vrouw aan een bureau">
            <a:extLst>
              <a:ext uri="{FF2B5EF4-FFF2-40B4-BE49-F238E27FC236}">
                <a16:creationId xmlns:a16="http://schemas.microsoft.com/office/drawing/2014/main" id="{7C9FE3D5-2B1E-F557-E787-1634E68C9B2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17" r="28417"/>
          <a:stretch>
            <a:fillRect/>
          </a:stretch>
        </p:blipFill>
        <p:spPr/>
      </p:pic>
      <p:sp>
        <p:nvSpPr>
          <p:cNvPr id="18" name="Vertical Text Placeholder 2">
            <a:extLst>
              <a:ext uri="{FF2B5EF4-FFF2-40B4-BE49-F238E27FC236}">
                <a16:creationId xmlns:a16="http://schemas.microsoft.com/office/drawing/2014/main" id="{7B6E0CFD-8C54-4CFF-8464-FB2E6A81E5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/>
              <a:t>Kom in beweging door werktaken af te wisselen:</a:t>
            </a:r>
          </a:p>
          <a:p>
            <a:pPr lvl="1"/>
            <a:endParaRPr lang="nl-NL"/>
          </a:p>
          <a:p>
            <a:pPr lvl="1"/>
            <a:r>
              <a:rPr lang="nl-NL"/>
              <a:t>Wissel staand en zittend werk af door gebruik te maken van een zit-</a:t>
            </a:r>
            <a:r>
              <a:rPr lang="nl-NL" err="1"/>
              <a:t>stabureau</a:t>
            </a:r>
            <a:r>
              <a:rPr lang="nl-NL"/>
              <a:t> (let op: beperk staan tot maximaal 1 uur per sessie en niet langer dan 4 uur op een dag).</a:t>
            </a:r>
          </a:p>
          <a:p>
            <a:pPr lvl="1"/>
            <a:endParaRPr lang="nl-NL"/>
          </a:p>
          <a:p>
            <a:pPr lvl="1"/>
            <a:r>
              <a:rPr lang="nl-NL"/>
              <a:t>Wissel computerwerk af met telefoontjes plegen, en beweeg tijdens het bellen</a:t>
            </a:r>
          </a:p>
          <a:p>
            <a:pPr lvl="1"/>
            <a:endParaRPr lang="nl-NL"/>
          </a:p>
          <a:p>
            <a:pPr lvl="1"/>
            <a:r>
              <a:rPr lang="nl-NL"/>
              <a:t>Wissel schrijftaken af met overleg en kom tijdens het overleg of tussendoor in beweging</a:t>
            </a:r>
          </a:p>
          <a:p>
            <a:pPr lvl="1"/>
            <a:endParaRPr lang="en-US"/>
          </a:p>
          <a:p>
            <a:pPr lvl="1"/>
            <a:endParaRPr lang="en-US"/>
          </a:p>
        </p:txBody>
      </p:sp>
      <p:sp>
        <p:nvSpPr>
          <p:cNvPr id="20" name="Title 3">
            <a:extLst>
              <a:ext uri="{FF2B5EF4-FFF2-40B4-BE49-F238E27FC236}">
                <a16:creationId xmlns:a16="http://schemas.microsoft.com/office/drawing/2014/main" id="{A55B0154-EC3E-D003-A9F8-6DFAFF5B5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Wissel </a:t>
            </a:r>
            <a:r>
              <a:rPr lang="en-US" err="1"/>
              <a:t>jij</a:t>
            </a:r>
            <a:r>
              <a:rPr lang="en-US"/>
              <a:t> </a:t>
            </a:r>
            <a:r>
              <a:rPr lang="en-US" err="1"/>
              <a:t>af</a:t>
            </a:r>
            <a:r>
              <a:rPr lang="en-US"/>
              <a:t> in </a:t>
            </a:r>
            <a:r>
              <a:rPr lang="en-US" err="1"/>
              <a:t>werkhoudingen</a:t>
            </a:r>
            <a:r>
              <a:rPr lang="en-US"/>
              <a:t>?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0A8C829E-B853-4EE6-B53C-35981DC7A71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wrap="none" anchor="b">
            <a:normAutofit/>
          </a:bodyPr>
          <a:lstStyle/>
          <a:p>
            <a:r>
              <a:rPr lang="en-GB" sz="1100" err="1"/>
              <a:t>Goed</a:t>
            </a:r>
            <a:r>
              <a:rPr lang="en-GB" sz="1100"/>
              <a:t> </a:t>
            </a:r>
            <a:r>
              <a:rPr lang="en-GB" sz="1100" err="1"/>
              <a:t>bezig</a:t>
            </a:r>
            <a:r>
              <a:rPr lang="en-GB" sz="1100"/>
              <a:t>!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C63B23AE-9ECC-A318-C8D4-131CB4228D1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 wrap="none" anchor="b">
            <a:normAutofit/>
          </a:bodyPr>
          <a:lstStyle/>
          <a:p>
            <a:r>
              <a:rPr lang="en-GB" sz="1000"/>
              <a:t>Meer </a:t>
            </a:r>
            <a:r>
              <a:rPr lang="en-GB" sz="1000" err="1"/>
              <a:t>bewegen</a:t>
            </a:r>
            <a:r>
              <a:rPr lang="en-GB" sz="1000"/>
              <a:t> en minder </a:t>
            </a:r>
            <a:r>
              <a:rPr lang="en-GB" sz="1000" err="1"/>
              <a:t>zitten</a:t>
            </a:r>
            <a:r>
              <a:rPr lang="en-GB" sz="1000"/>
              <a:t> op het </a:t>
            </a:r>
            <a:r>
              <a:rPr lang="en-GB" sz="1000" err="1"/>
              <a:t>werk</a:t>
            </a:r>
            <a:endParaRPr lang="en-GB" sz="100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C05FA1E5-BAF2-BC0A-3238-ADBCF760E64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Graphic 3" descr="Vallende ster met effen opvulling">
            <a:extLst>
              <a:ext uri="{FF2B5EF4-FFF2-40B4-BE49-F238E27FC236}">
                <a16:creationId xmlns:a16="http://schemas.microsoft.com/office/drawing/2014/main" id="{403D9D43-E717-D9BF-D128-CA33F4A182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8047" y="1682839"/>
            <a:ext cx="575882" cy="575882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CE64F319-B489-490E-7522-4A7CD775A925}"/>
              </a:ext>
            </a:extLst>
          </p:cNvPr>
          <p:cNvSpPr txBox="1"/>
          <p:nvPr/>
        </p:nvSpPr>
        <p:spPr>
          <a:xfrm>
            <a:off x="549321" y="5422193"/>
            <a:ext cx="1647967" cy="9144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b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00030A"/>
                </a:solidFill>
                <a:effectLst/>
                <a:uLnTx/>
                <a:uFillTx/>
                <a:latin typeface="FS Me Pro"/>
                <a:ea typeface="+mn-ea"/>
                <a:cs typeface="+mn-cs"/>
              </a:rPr>
            </a:b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srgbClr val="00030A"/>
                </a:solidFill>
                <a:effectLst/>
                <a:uLnTx/>
                <a:uFillTx/>
                <a:latin typeface="FS Me Pro"/>
                <a:ea typeface="+mn-ea"/>
                <a:cs typeface="+mn-cs"/>
              </a:rPr>
              <a:t>Plaats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00030A"/>
                </a:solidFill>
                <a:effectLst/>
                <a:uLnTx/>
                <a:uFillTx/>
                <a:latin typeface="FS Me Pro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srgbClr val="00030A"/>
                </a:solidFill>
                <a:effectLst/>
                <a:uLnTx/>
                <a:uFillTx/>
                <a:latin typeface="FS Me Pro"/>
                <a:ea typeface="+mn-ea"/>
                <a:cs typeface="+mn-cs"/>
              </a:rPr>
              <a:t>hier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00030A"/>
                </a:solidFill>
                <a:effectLst/>
                <a:uLnTx/>
                <a:uFillTx/>
                <a:latin typeface="FS Me Pro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srgbClr val="00030A"/>
                </a:solidFill>
                <a:effectLst/>
                <a:uLnTx/>
                <a:uFillTx/>
                <a:latin typeface="FS Me Pro"/>
                <a:ea typeface="+mn-ea"/>
                <a:cs typeface="+mn-cs"/>
              </a:rPr>
              <a:t>uw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00030A"/>
                </a:solidFill>
                <a:effectLst/>
                <a:uLnTx/>
                <a:uFillTx/>
                <a:latin typeface="FS Me Pro"/>
                <a:ea typeface="+mn-ea"/>
                <a:cs typeface="+mn-cs"/>
              </a:rPr>
              <a:t> eigen logo</a:t>
            </a:r>
          </a:p>
        </p:txBody>
      </p:sp>
      <p:pic>
        <p:nvPicPr>
          <p:cNvPr id="14" name="Graphic 13" descr="Vallende ster met effen opvulling">
            <a:extLst>
              <a:ext uri="{FF2B5EF4-FFF2-40B4-BE49-F238E27FC236}">
                <a16:creationId xmlns:a16="http://schemas.microsoft.com/office/drawing/2014/main" id="{22A3A3FE-4EB9-40FA-FCFF-16D993AD61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0447" y="2476045"/>
            <a:ext cx="575882" cy="575882"/>
          </a:xfrm>
          <a:prstGeom prst="rect">
            <a:avLst/>
          </a:prstGeom>
        </p:spPr>
      </p:pic>
      <p:pic>
        <p:nvPicPr>
          <p:cNvPr id="15" name="Graphic 14" descr="Vallende ster met effen opvulling">
            <a:extLst>
              <a:ext uri="{FF2B5EF4-FFF2-40B4-BE49-F238E27FC236}">
                <a16:creationId xmlns:a16="http://schemas.microsoft.com/office/drawing/2014/main" id="{A082059D-89AE-6BF4-411B-790FD7CB72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0447" y="3657273"/>
            <a:ext cx="575882" cy="575882"/>
          </a:xfrm>
          <a:prstGeom prst="rect">
            <a:avLst/>
          </a:prstGeom>
        </p:spPr>
      </p:pic>
      <p:pic>
        <p:nvPicPr>
          <p:cNvPr id="16" name="Graphic 15" descr="Vallende ster met effen opvulling">
            <a:extLst>
              <a:ext uri="{FF2B5EF4-FFF2-40B4-BE49-F238E27FC236}">
                <a16:creationId xmlns:a16="http://schemas.microsoft.com/office/drawing/2014/main" id="{04A5F212-D0EE-929D-83E9-7CF7845D8D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6617" y="4593897"/>
            <a:ext cx="575882" cy="57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88719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3AF454-FE6E-19CB-35E1-D870B76F6E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Vertical Text Placeholder 2">
            <a:extLst>
              <a:ext uri="{FF2B5EF4-FFF2-40B4-BE49-F238E27FC236}">
                <a16:creationId xmlns:a16="http://schemas.microsoft.com/office/drawing/2014/main" id="{172B6178-278E-FC90-AF8C-35100C776C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nl-NL"/>
              <a:t>…</a:t>
            </a:r>
          </a:p>
          <a:p>
            <a:pPr lvl="1"/>
            <a:endParaRPr lang="nl-NL"/>
          </a:p>
          <a:p>
            <a:pPr lvl="1"/>
            <a:endParaRPr lang="nl-NL"/>
          </a:p>
          <a:p>
            <a:pPr lvl="1"/>
            <a:endParaRPr lang="nl-NL"/>
          </a:p>
          <a:p>
            <a:pPr lvl="1"/>
            <a:endParaRPr lang="en-US"/>
          </a:p>
          <a:p>
            <a:pPr lvl="1"/>
            <a:endParaRPr lang="en-US"/>
          </a:p>
        </p:txBody>
      </p:sp>
      <p:sp>
        <p:nvSpPr>
          <p:cNvPr id="20" name="Title 3">
            <a:extLst>
              <a:ext uri="{FF2B5EF4-FFF2-40B4-BE49-F238E27FC236}">
                <a16:creationId xmlns:a16="http://schemas.microsoft.com/office/drawing/2014/main" id="{2E51E202-F7D2-F985-DFDE-AAFA31F5D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1" y="719999"/>
            <a:ext cx="7033118" cy="800825"/>
          </a:xfrm>
        </p:spPr>
        <p:txBody>
          <a:bodyPr>
            <a:normAutofit fontScale="90000"/>
          </a:bodyPr>
          <a:lstStyle/>
          <a:p>
            <a:r>
              <a:rPr lang="en-US" err="1"/>
              <a:t>Voeg</a:t>
            </a:r>
            <a:r>
              <a:rPr lang="en-US"/>
              <a:t> </a:t>
            </a:r>
            <a:r>
              <a:rPr lang="en-US" err="1"/>
              <a:t>hier</a:t>
            </a:r>
            <a:r>
              <a:rPr lang="en-US"/>
              <a:t> </a:t>
            </a:r>
            <a:r>
              <a:rPr lang="en-US" err="1"/>
              <a:t>uw</a:t>
            </a:r>
            <a:r>
              <a:rPr lang="en-US"/>
              <a:t> eigen </a:t>
            </a:r>
            <a:r>
              <a:rPr lang="en-US" err="1"/>
              <a:t>boodschap</a:t>
            </a:r>
            <a:r>
              <a:rPr lang="en-US"/>
              <a:t> in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296A3E5E-3003-CEC0-96B4-8C494D2614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wrap="none" anchor="b">
            <a:normAutofit/>
          </a:bodyPr>
          <a:lstStyle/>
          <a:p>
            <a:r>
              <a:rPr lang="en-GB" sz="1100" err="1"/>
              <a:t>Goed</a:t>
            </a:r>
            <a:r>
              <a:rPr lang="en-GB" sz="1100"/>
              <a:t> </a:t>
            </a:r>
            <a:r>
              <a:rPr lang="en-GB" sz="1100" err="1"/>
              <a:t>bezig</a:t>
            </a:r>
            <a:r>
              <a:rPr lang="en-GB" sz="1100"/>
              <a:t>!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FAC6C9D4-FA07-3412-C81A-31F9A785D68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 wrap="none" anchor="b">
            <a:normAutofit/>
          </a:bodyPr>
          <a:lstStyle/>
          <a:p>
            <a:r>
              <a:rPr lang="en-GB" sz="1000"/>
              <a:t>Meer </a:t>
            </a:r>
            <a:r>
              <a:rPr lang="en-GB" sz="1000" err="1"/>
              <a:t>bewegen</a:t>
            </a:r>
            <a:r>
              <a:rPr lang="en-GB" sz="1000"/>
              <a:t> en minder </a:t>
            </a:r>
            <a:r>
              <a:rPr lang="en-GB" sz="1000" err="1"/>
              <a:t>zitten</a:t>
            </a:r>
            <a:r>
              <a:rPr lang="en-GB" sz="1000"/>
              <a:t> op het </a:t>
            </a:r>
            <a:r>
              <a:rPr lang="en-GB" sz="1000" err="1"/>
              <a:t>werk</a:t>
            </a:r>
            <a:endParaRPr lang="en-GB" sz="100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0247048-FAD0-3AE5-FEE4-F9F2D69E37F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Graphic 3" descr="Vallende ster met effen opvulling">
            <a:extLst>
              <a:ext uri="{FF2B5EF4-FFF2-40B4-BE49-F238E27FC236}">
                <a16:creationId xmlns:a16="http://schemas.microsoft.com/office/drawing/2014/main" id="{0EC6C272-7E92-E1F5-49C1-BF74BBE9C0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8047" y="1682839"/>
            <a:ext cx="575882" cy="575882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3B84FC82-9973-945F-A7A7-97654A3BBE03}"/>
              </a:ext>
            </a:extLst>
          </p:cNvPr>
          <p:cNvSpPr txBox="1"/>
          <p:nvPr/>
        </p:nvSpPr>
        <p:spPr>
          <a:xfrm>
            <a:off x="549321" y="5422193"/>
            <a:ext cx="1647967" cy="9144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b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00030A"/>
                </a:solidFill>
                <a:effectLst/>
                <a:uLnTx/>
                <a:uFillTx/>
                <a:latin typeface="FS Me Pro"/>
                <a:ea typeface="+mn-ea"/>
                <a:cs typeface="+mn-cs"/>
              </a:rPr>
            </a:b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srgbClr val="00030A"/>
                </a:solidFill>
                <a:effectLst/>
                <a:uLnTx/>
                <a:uFillTx/>
                <a:latin typeface="FS Me Pro"/>
                <a:ea typeface="+mn-ea"/>
                <a:cs typeface="+mn-cs"/>
              </a:rPr>
              <a:t>Plaats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00030A"/>
                </a:solidFill>
                <a:effectLst/>
                <a:uLnTx/>
                <a:uFillTx/>
                <a:latin typeface="FS Me Pro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srgbClr val="00030A"/>
                </a:solidFill>
                <a:effectLst/>
                <a:uLnTx/>
                <a:uFillTx/>
                <a:latin typeface="FS Me Pro"/>
                <a:ea typeface="+mn-ea"/>
                <a:cs typeface="+mn-cs"/>
              </a:rPr>
              <a:t>hier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00030A"/>
                </a:solidFill>
                <a:effectLst/>
                <a:uLnTx/>
                <a:uFillTx/>
                <a:latin typeface="FS Me Pro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srgbClr val="00030A"/>
                </a:solidFill>
                <a:effectLst/>
                <a:uLnTx/>
                <a:uFillTx/>
                <a:latin typeface="FS Me Pro"/>
                <a:ea typeface="+mn-ea"/>
                <a:cs typeface="+mn-cs"/>
              </a:rPr>
              <a:t>uw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00030A"/>
                </a:solidFill>
                <a:effectLst/>
                <a:uLnTx/>
                <a:uFillTx/>
                <a:latin typeface="FS Me Pro"/>
                <a:ea typeface="+mn-ea"/>
                <a:cs typeface="+mn-cs"/>
              </a:rPr>
              <a:t> eigen logo</a:t>
            </a:r>
          </a:p>
        </p:txBody>
      </p:sp>
      <p:pic>
        <p:nvPicPr>
          <p:cNvPr id="14" name="Graphic 13" descr="Vallende ster met effen opvulling">
            <a:extLst>
              <a:ext uri="{FF2B5EF4-FFF2-40B4-BE49-F238E27FC236}">
                <a16:creationId xmlns:a16="http://schemas.microsoft.com/office/drawing/2014/main" id="{6E60FDC3-E703-BD43-ABA4-D0060EDBCF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0447" y="2476045"/>
            <a:ext cx="575882" cy="575882"/>
          </a:xfrm>
          <a:prstGeom prst="rect">
            <a:avLst/>
          </a:prstGeom>
        </p:spPr>
      </p:pic>
      <p:pic>
        <p:nvPicPr>
          <p:cNvPr id="15" name="Graphic 14" descr="Vallende ster met effen opvulling">
            <a:extLst>
              <a:ext uri="{FF2B5EF4-FFF2-40B4-BE49-F238E27FC236}">
                <a16:creationId xmlns:a16="http://schemas.microsoft.com/office/drawing/2014/main" id="{58A80EE6-EB9F-DA95-B205-7209CF5DD7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0447" y="3657273"/>
            <a:ext cx="575882" cy="575882"/>
          </a:xfrm>
          <a:prstGeom prst="rect">
            <a:avLst/>
          </a:prstGeom>
        </p:spPr>
      </p:pic>
      <p:pic>
        <p:nvPicPr>
          <p:cNvPr id="16" name="Graphic 15" descr="Vallende ster met effen opvulling">
            <a:extLst>
              <a:ext uri="{FF2B5EF4-FFF2-40B4-BE49-F238E27FC236}">
                <a16:creationId xmlns:a16="http://schemas.microsoft.com/office/drawing/2014/main" id="{210F9754-8DD0-5647-41AC-7979B3A60D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6617" y="4593897"/>
            <a:ext cx="575882" cy="575882"/>
          </a:xfrm>
          <a:prstGeom prst="rect">
            <a:avLst/>
          </a:prstGeom>
        </p:spPr>
      </p:pic>
      <p:pic>
        <p:nvPicPr>
          <p:cNvPr id="6" name="Tijdelijke aanduiding voor afbeelding 5" descr="Persoon die aan planking doet">
            <a:extLst>
              <a:ext uri="{FF2B5EF4-FFF2-40B4-BE49-F238E27FC236}">
                <a16:creationId xmlns:a16="http://schemas.microsoft.com/office/drawing/2014/main" id="{5BA8022F-FEBD-AFBD-0F74-A2692782FF7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26" r="2842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03361103"/>
      </p:ext>
    </p:extLst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196</Words>
  <Application>Microsoft Office PowerPoint</Application>
  <PresentationFormat>Widescreen</PresentationFormat>
  <Paragraphs>33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Aptos</vt:lpstr>
      <vt:lpstr>Aptos Display</vt:lpstr>
      <vt:lpstr>Arial</vt:lpstr>
      <vt:lpstr>Calibri</vt:lpstr>
      <vt:lpstr>FS Me Pro</vt:lpstr>
      <vt:lpstr>Wingdings</vt:lpstr>
      <vt:lpstr>Office Theme</vt:lpstr>
      <vt:lpstr>Pak jij de trap in plaats van de lift?</vt:lpstr>
      <vt:lpstr>Wissel jij af in werkhoudingen?</vt:lpstr>
      <vt:lpstr>Voeg hier uw eigen boodschap in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Tan, G.S. (Giulio)</dc:creator>
  <cp:lastModifiedBy>Tan, G.S. (Giulio)</cp:lastModifiedBy>
  <cp:revision>1</cp:revision>
  <dcterms:created xsi:type="dcterms:W3CDTF">2025-06-10T07:00:34Z</dcterms:created>
  <dcterms:modified xsi:type="dcterms:W3CDTF">2025-06-10T07:01:02Z</dcterms:modified>
</cp:coreProperties>
</file>